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7"/>
  </p:notesMasterIdLst>
  <p:sldIdLst>
    <p:sldId id="256" r:id="rId2"/>
    <p:sldId id="309" r:id="rId3"/>
    <p:sldId id="321" r:id="rId4"/>
    <p:sldId id="311" r:id="rId5"/>
    <p:sldId id="322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DC4F76-C01B-4372-8B39-DBA1008DC31B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F86070-968B-4511-8820-2BBC214BA3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680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CE60671-4803-C54B-A139-1A1905B7AFAF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15394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CE60671-4803-C54B-A139-1A1905B7AFAF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4052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CE60671-4803-C54B-A139-1A1905B7AFAF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36610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CE60671-4803-C54B-A139-1A1905B7AFAF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40523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CE60671-4803-C54B-A139-1A1905B7AFAF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0471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lang="ru-RU" sz="6000" b="1" kern="1200" dirty="0">
                <a:solidFill>
                  <a:srgbClr val="327AB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D6170-44B7-43CF-91B9-05D1A202EF3E}" type="datetime1">
              <a:rPr lang="ru-RU" smtClean="0"/>
              <a:t>24.04.2025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E28CF-EDBC-41DA-91D0-36361636F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9033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E4B65-1342-45DC-8466-95F1D2321AB3}" type="datetime1">
              <a:rPr lang="ru-RU" smtClean="0"/>
              <a:t>24.04.2025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E28CF-EDBC-41DA-91D0-36361636F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876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4BAC2-9B61-4BF2-8FAE-6E3B77C8451A}" type="datetime1">
              <a:rPr lang="ru-RU" smtClean="0"/>
              <a:t>24.04.2025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E28CF-EDBC-41DA-91D0-36361636F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41813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533828-ABF0-494A-9EAA-58BD69BA9D7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000" y="6588000"/>
            <a:ext cx="11700000" cy="230832"/>
          </a:xfrm>
        </p:spPr>
        <p:txBody>
          <a:bodyPr rtlCol="0" anchor="b">
            <a:spAutoFit/>
          </a:bodyPr>
          <a:lstStyle>
            <a:lvl1pPr marL="0" indent="0">
              <a:spcBef>
                <a:spcPts val="0"/>
              </a:spcBef>
              <a:buNone/>
              <a:defRPr sz="1000"/>
            </a:lvl1pPr>
          </a:lstStyle>
          <a:p>
            <a:pPr lvl="0" rtl="0"/>
            <a:r>
              <a:rPr lang="ru"/>
              <a:t>Click to edit Master text styles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6323B96-8251-424A-A9C7-90819C154E2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5450" y="1180573"/>
            <a:ext cx="10800000" cy="358775"/>
          </a:xfrm>
        </p:spPr>
        <p:txBody>
          <a:bodyPr rtlCol="0">
            <a:no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ru"/>
              <a:t>Click to edit Master text styles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70A534B-2736-4087-A450-15913BC16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022260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62157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62294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8F525-A99D-6248-A430-F8E3DCE84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556146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Col: Title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467844" y="1718735"/>
            <a:ext cx="11114557" cy="4220021"/>
          </a:xfrm>
        </p:spPr>
        <p:txBody>
          <a:bodyPr/>
          <a:lstStyle>
            <a:lvl1pPr marL="0" indent="0">
              <a:spcBef>
                <a:spcPts val="800"/>
              </a:spcBef>
              <a:buNone/>
              <a:defRPr baseline="0"/>
            </a:lvl1pPr>
          </a:lstStyle>
          <a:p>
            <a:pPr marL="0" indent="0">
              <a:buNone/>
            </a:pPr>
            <a:r>
              <a:rPr lang="en-US" noProof="0">
                <a:ea typeface="ＭＳ 明朝"/>
                <a:cs typeface="Times New Roman"/>
              </a:rPr>
              <a:t>Click to add text. Do not overcrowd the slide with text. Use an additional slide, if absolutely necessary.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7844" y="557771"/>
            <a:ext cx="11114557" cy="978729"/>
          </a:xfrm>
        </p:spPr>
        <p:txBody>
          <a:bodyPr anchor="t">
            <a:spAutoFit/>
          </a:bodyPr>
          <a:lstStyle>
            <a:lvl1pPr marL="0" algn="l" defTabSz="609635" rtl="0" eaLnBrk="1" latinLnBrk="0" hangingPunct="1">
              <a:spcBef>
                <a:spcPct val="0"/>
              </a:spcBef>
              <a:buNone/>
              <a:defRPr lang="en-US" sz="3200" b="1" kern="1200" dirty="0">
                <a:solidFill>
                  <a:srgbClr val="327AB5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title. Use assertion/evidence format. </a:t>
            </a:r>
            <a:br>
              <a:rPr lang="en-US" dirty="0"/>
            </a:br>
            <a:r>
              <a:rPr lang="en-US" dirty="0"/>
              <a:t>No end punctuation. Font size at 24-pt.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16DB0D-5E26-4FFA-96C0-5C622041FC2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9" hasCustomPrompt="1"/>
          </p:nvPr>
        </p:nvSpPr>
        <p:spPr>
          <a:xfrm>
            <a:off x="467844" y="6564625"/>
            <a:ext cx="11114557" cy="215444"/>
          </a:xfrm>
        </p:spPr>
        <p:txBody>
          <a:bodyPr anchor="b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lang="en-US" sz="800" kern="1200" dirty="0" smtClean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add references and/or abbreviations. Text should be no larger than 6-pt.</a:t>
            </a:r>
          </a:p>
        </p:txBody>
      </p:sp>
    </p:spTree>
    <p:extLst>
      <p:ext uri="{BB962C8B-B14F-4D97-AF65-F5344CB8AC3E}">
        <p14:creationId xmlns:p14="http://schemas.microsoft.com/office/powerpoint/2010/main" val="11123457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5F523E38-C5FD-4B04-B25A-72CCCD37255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000" y="6588000"/>
            <a:ext cx="11700000" cy="230832"/>
          </a:xfrm>
        </p:spPr>
        <p:txBody>
          <a:bodyPr rtlCol="0" anchor="b">
            <a:spAutoFit/>
          </a:bodyPr>
          <a:lstStyle>
            <a:lvl1pPr marL="0" indent="0">
              <a:spcBef>
                <a:spcPts val="0"/>
              </a:spcBef>
              <a:buNone/>
              <a:defRPr sz="1000"/>
            </a:lvl1pPr>
          </a:lstStyle>
          <a:p>
            <a:pPr lvl="0" rtl="0"/>
            <a:r>
              <a:rPr lang="ru"/>
              <a:t>Click to edit Master text styles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313C3E3-C9C0-43C6-8394-F1E057405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83123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DE43D-0C05-4599-AC17-FD23CD18918F}" type="datetime1">
              <a:rPr lang="ru-RU" smtClean="0"/>
              <a:t>24.04.2025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E28CF-EDBC-41DA-91D0-36361636F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82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5817A-D7F5-48EE-B8A5-7D7F247BB8D7}" type="datetime1">
              <a:rPr lang="ru-RU" smtClean="0"/>
              <a:t>24.04.2025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E28CF-EDBC-41DA-91D0-36361636F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0271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EDFF1-0850-4207-BAAD-7C9A58FC1444}" type="datetime1">
              <a:rPr lang="ru-RU" smtClean="0"/>
              <a:t>24.04.2025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E28CF-EDBC-41DA-91D0-36361636F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2146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DAB09-B677-442B-A028-B871B5AF8A8F}" type="datetime1">
              <a:rPr lang="ru-RU" smtClean="0"/>
              <a:t>24.04.2025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E28CF-EDBC-41DA-91D0-36361636F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331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4562A-1304-4533-BDB1-E79ED4CC0C3A}" type="datetime1">
              <a:rPr lang="ru-RU" smtClean="0"/>
              <a:t>24.04.2025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E28CF-EDBC-41DA-91D0-36361636F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123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4A6C-E151-4A84-824F-24812BBDA91C}" type="datetime1">
              <a:rPr lang="ru-RU" smtClean="0"/>
              <a:t>24.04.2025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E28CF-EDBC-41DA-91D0-36361636F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262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58A02-AA99-4214-AD12-F794F8A6EA53}" type="datetime1">
              <a:rPr lang="ru-RU" smtClean="0"/>
              <a:t>24.04.2025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E28CF-EDBC-41DA-91D0-36361636F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1963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36B62-CF4C-496B-B2A0-6E21B4AF2CE0}" type="datetime1">
              <a:rPr lang="ru-RU" smtClean="0"/>
              <a:t>24.04.2025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E28CF-EDBC-41DA-91D0-36361636F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6636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2C6A2-C214-462D-A834-054E943C3F1C}" type="datetime1">
              <a:rPr lang="ru-RU" smtClean="0"/>
              <a:t>24.04.2025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E28CF-EDBC-41DA-91D0-36361636F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9533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ru-RU" sz="2250" b="1" kern="1200" dirty="0">
          <a:solidFill>
            <a:srgbClr val="327AB5"/>
          </a:solidFill>
          <a:latin typeface="Montserrat Bold" panose="00000800000000000000" pitchFamily="2" charset="-52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ontserrat Bold" panose="00000800000000000000" pitchFamily="2" charset="-52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ontserrat Bold" panose="00000800000000000000" pitchFamily="2" charset="-52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ontserrat Bold" panose="00000800000000000000" pitchFamily="2" charset="-52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 Bold" panose="00000800000000000000" pitchFamily="2" charset="-52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 Bold" panose="00000800000000000000" pitchFamily="2" charset="-52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46E51-257A-485B-A0CA-804A75F64C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0745" y="1010917"/>
            <a:ext cx="8450510" cy="2077403"/>
          </a:xfrm>
        </p:spPr>
        <p:txBody>
          <a:bodyPr>
            <a:normAutofit fontScale="90000"/>
          </a:bodyPr>
          <a:lstStyle/>
          <a:p>
            <a:r>
              <a:rPr lang="ru-RU" sz="400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Идентификация нового патогенного варианта в гене </a:t>
            </a:r>
            <a:r>
              <a:rPr lang="ru-RU" sz="4000" i="1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BBS9</a:t>
            </a:r>
            <a:r>
              <a:rPr lang="ru-RU" sz="400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у трех членов одной семьи</a:t>
            </a:r>
            <a:br>
              <a:rPr lang="ru-RU" sz="400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</a:br>
            <a:r>
              <a:rPr lang="ru-RU" sz="400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с синдромом Барде-</a:t>
            </a:r>
            <a:r>
              <a:rPr lang="ru-RU" sz="4000" dirty="0" err="1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Бидля</a:t>
            </a:r>
            <a:endParaRPr lang="ru-RU" sz="4000" dirty="0">
              <a:solidFill>
                <a:srgbClr val="005EA8"/>
              </a:solidFill>
              <a:latin typeface="Times New Roman" panose="02020603050405020304" pitchFamily="18" charset="0"/>
              <a:ea typeface="Roboto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FE038A-0D8F-4428-B291-7E21F0646C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2654" y="4183329"/>
            <a:ext cx="10275161" cy="1655762"/>
          </a:xfrm>
        </p:spPr>
        <p:txBody>
          <a:bodyPr>
            <a:normAutofit fontScale="85000" lnSpcReduction="20000"/>
          </a:bodyPr>
          <a:lstStyle/>
          <a:p>
            <a:r>
              <a:rPr lang="ru-RU" dirty="0">
                <a:solidFill>
                  <a:srgbClr val="0D8A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государственное бюджетное научное учреждение </a:t>
            </a:r>
          </a:p>
          <a:p>
            <a:r>
              <a:rPr lang="ru-RU" dirty="0">
                <a:solidFill>
                  <a:srgbClr val="0D8A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«Медико-генетический научный центр имени академика Н.П. Бочкова» </a:t>
            </a:r>
          </a:p>
          <a:p>
            <a:r>
              <a:rPr lang="ru-RU" dirty="0">
                <a:solidFill>
                  <a:srgbClr val="0D8A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115522, г. Москва, ул. Москворечье, д.1</a:t>
            </a:r>
          </a:p>
          <a:p>
            <a:r>
              <a:rPr lang="ru-RU" dirty="0">
                <a:solidFill>
                  <a:srgbClr val="0D8A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*e-</a:t>
            </a:r>
            <a:r>
              <a:rPr lang="ru-RU" dirty="0" err="1">
                <a:solidFill>
                  <a:srgbClr val="0D8A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ru-RU" dirty="0">
                <a:solidFill>
                  <a:srgbClr val="0D8A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>
                <a:solidFill>
                  <a:srgbClr val="0D8A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Nikolaevaepi@gmail.com</a:t>
            </a:r>
            <a:endParaRPr lang="ru-RU" dirty="0">
              <a:solidFill>
                <a:srgbClr val="0D8A2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BB788A3D-8713-0947-8548-62D4B7A4926F}"/>
              </a:ext>
            </a:extLst>
          </p:cNvPr>
          <p:cNvCxnSpPr/>
          <p:nvPr/>
        </p:nvCxnSpPr>
        <p:spPr>
          <a:xfrm>
            <a:off x="1524000" y="3429000"/>
            <a:ext cx="3840480" cy="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95B9A07F-C018-46FB-8DBF-2CB8F488A6C7}"/>
              </a:ext>
            </a:extLst>
          </p:cNvPr>
          <p:cNvSpPr txBox="1"/>
          <p:nvPr/>
        </p:nvSpPr>
        <p:spPr>
          <a:xfrm>
            <a:off x="1096433" y="3442538"/>
            <a:ext cx="9842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Николаева А.Ф.*, Шестопалова Е.А.,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Тюльпаков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А.Н., Рыжкова О.П., Сигин В.О.</a:t>
            </a:r>
          </a:p>
        </p:txBody>
      </p:sp>
    </p:spTree>
    <p:extLst>
      <p:ext uri="{BB962C8B-B14F-4D97-AF65-F5344CB8AC3E}">
        <p14:creationId xmlns:p14="http://schemas.microsoft.com/office/powerpoint/2010/main" val="1353060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21935C7-366E-D02D-74AA-7C3B5BDE7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E28CF-EDBC-41DA-91D0-36361636FDC5}" type="slidenum">
              <a:rPr lang="ru-RU" smtClean="0"/>
              <a:t>2</a:t>
            </a:fld>
            <a:endParaRPr lang="ru-RU"/>
          </a:p>
        </p:txBody>
      </p:sp>
      <p:sp>
        <p:nvSpPr>
          <p:cNvPr id="10" name="Заголовок 9">
            <a:extLst>
              <a:ext uri="{FF2B5EF4-FFF2-40B4-BE49-F238E27FC236}">
                <a16:creationId xmlns:a16="http://schemas.microsoft.com/office/drawing/2014/main" id="{91792637-2400-4DFF-96E7-95D92DA64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7930244-2C57-488E-B3A0-CE1F4C6B4010}"/>
              </a:ext>
            </a:extLst>
          </p:cNvPr>
          <p:cNvSpPr txBox="1"/>
          <p:nvPr/>
        </p:nvSpPr>
        <p:spPr>
          <a:xfrm>
            <a:off x="838198" y="1481140"/>
            <a:ext cx="10515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Описать клинико-молекулярно-генетические характеристики больных – членов одной семьи с установленным диагнозом синдрома Барде-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Бидля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ассоциированного с редким патогенным вариантом в гене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BBS9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наследуемым по аутосомно-рецессивному типу.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Заголовок 9">
            <a:extLst>
              <a:ext uri="{FF2B5EF4-FFF2-40B4-BE49-F238E27FC236}">
                <a16:creationId xmlns:a16="http://schemas.microsoft.com/office/drawing/2014/main" id="{732937FB-8BA2-448D-9D23-403D258A2862}"/>
              </a:ext>
            </a:extLst>
          </p:cNvPr>
          <p:cNvSpPr txBox="1">
            <a:spLocks/>
          </p:cNvSpPr>
          <p:nvPr/>
        </p:nvSpPr>
        <p:spPr>
          <a:xfrm>
            <a:off x="838200" y="241405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2250" b="1" kern="1200" dirty="0">
                <a:solidFill>
                  <a:srgbClr val="327AB5"/>
                </a:solidFill>
                <a:latin typeface="Montserrat Bold" panose="00000800000000000000" pitchFamily="2" charset="-52"/>
                <a:ea typeface="+mj-ea"/>
                <a:cs typeface="+mj-cs"/>
              </a:defRPr>
            </a:lvl1pPr>
          </a:lstStyle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7D80A4A-B156-4563-8A3B-408645065747}"/>
              </a:ext>
            </a:extLst>
          </p:cNvPr>
          <p:cNvSpPr txBox="1"/>
          <p:nvPr/>
        </p:nvSpPr>
        <p:spPr>
          <a:xfrm>
            <a:off x="838198" y="3527950"/>
            <a:ext cx="10515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Представленный клинический случай вносит вклад в расширение спектра известных патогенных генетических вариантов, ассоциированных с синдромом Барде-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Бидля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подчеркивая значимость молекулярно-генетической верификации диагноза в условиях высокой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локуcной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гетерогенности заболевания.</a:t>
            </a:r>
          </a:p>
        </p:txBody>
      </p:sp>
      <p:sp>
        <p:nvSpPr>
          <p:cNvPr id="19" name="Заголовок 9">
            <a:extLst>
              <a:ext uri="{FF2B5EF4-FFF2-40B4-BE49-F238E27FC236}">
                <a16:creationId xmlns:a16="http://schemas.microsoft.com/office/drawing/2014/main" id="{8E8B2A7D-6E96-4B52-9343-FDC1F95A66C4}"/>
              </a:ext>
            </a:extLst>
          </p:cNvPr>
          <p:cNvSpPr txBox="1">
            <a:spLocks/>
          </p:cNvSpPr>
          <p:nvPr/>
        </p:nvSpPr>
        <p:spPr>
          <a:xfrm>
            <a:off x="838199" y="4871827"/>
            <a:ext cx="504613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2250" b="1" kern="1200" dirty="0">
                <a:solidFill>
                  <a:srgbClr val="327AB5"/>
                </a:solidFill>
                <a:latin typeface="Montserrat Bold" panose="00000800000000000000" pitchFamily="2" charset="-52"/>
                <a:ea typeface="+mj-ea"/>
                <a:cs typeface="+mj-cs"/>
              </a:defRPr>
            </a:lvl1pPr>
          </a:lstStyle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ФИНАНСИРОВАНИЕ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21EAEDD-4944-448A-BA5F-6FA4523DD4F0}"/>
              </a:ext>
            </a:extLst>
          </p:cNvPr>
          <p:cNvSpPr txBox="1"/>
          <p:nvPr/>
        </p:nvSpPr>
        <p:spPr>
          <a:xfrm>
            <a:off x="838198" y="5730143"/>
            <a:ext cx="1051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выполнена в рамках государственного задания Минобрнауки России для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ФГБНУ «МГНЦ им. академика Н.П. Бочкова» на выполнение НИР в 2025 году.</a:t>
            </a:r>
          </a:p>
        </p:txBody>
      </p:sp>
    </p:spTree>
    <p:extLst>
      <p:ext uri="{BB962C8B-B14F-4D97-AF65-F5344CB8AC3E}">
        <p14:creationId xmlns:p14="http://schemas.microsoft.com/office/powerpoint/2010/main" val="4088876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0F8FE454-A400-A57D-E78E-D79AD350D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E28CF-EDBC-41DA-91D0-36361636FDC5}" type="slidenum">
              <a:rPr lang="ru-RU" smtClean="0"/>
              <a:t>3</a:t>
            </a:fld>
            <a:endParaRPr lang="ru-R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27441A9-5A10-4CF0-8725-A44B75D4DC71}"/>
              </a:ext>
            </a:extLst>
          </p:cNvPr>
          <p:cNvSpPr txBox="1"/>
          <p:nvPr/>
        </p:nvSpPr>
        <p:spPr>
          <a:xfrm>
            <a:off x="321733" y="6015966"/>
            <a:ext cx="1201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Beskorovainy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N.S.,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Beskorovainaya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T. S.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NGSData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(in Russ.)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Avalable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at: http://ngs-data.ru. Accessed 05.05.2023.)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Заголовок 9">
            <a:extLst>
              <a:ext uri="{FF2B5EF4-FFF2-40B4-BE49-F238E27FC236}">
                <a16:creationId xmlns:a16="http://schemas.microsoft.com/office/drawing/2014/main" id="{5A191F06-FE03-461D-B569-3AA2DF97A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C2A7910F-EEEF-4810-B0BF-415937A88302}"/>
              </a:ext>
            </a:extLst>
          </p:cNvPr>
          <p:cNvSpPr txBox="1"/>
          <p:nvPr/>
        </p:nvSpPr>
        <p:spPr>
          <a:xfrm>
            <a:off x="3074459" y="1040388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Младший сибс и биологические родители</a:t>
            </a:r>
          </a:p>
        </p:txBody>
      </p:sp>
      <p:cxnSp>
        <p:nvCxnSpPr>
          <p:cNvPr id="82" name="Соединитель: изогнутый 81">
            <a:extLst>
              <a:ext uri="{FF2B5EF4-FFF2-40B4-BE49-F238E27FC236}">
                <a16:creationId xmlns:a16="http://schemas.microsoft.com/office/drawing/2014/main" id="{2596B70D-1EF9-4C71-BBA5-74062CF9D06A}"/>
              </a:ext>
            </a:extLst>
          </p:cNvPr>
          <p:cNvCxnSpPr>
            <a:cxnSpLocks/>
          </p:cNvCxnSpPr>
          <p:nvPr/>
        </p:nvCxnSpPr>
        <p:spPr>
          <a:xfrm rot="10800000" flipV="1">
            <a:off x="8325908" y="3428106"/>
            <a:ext cx="639233" cy="272348"/>
          </a:xfrm>
          <a:prstGeom prst="curvedConnector2">
            <a:avLst/>
          </a:prstGeom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5A9E2AF5-38FD-40A3-8EA4-DB78A32D4B12}"/>
              </a:ext>
            </a:extLst>
          </p:cNvPr>
          <p:cNvSpPr/>
          <p:nvPr/>
        </p:nvSpPr>
        <p:spPr>
          <a:xfrm>
            <a:off x="1150410" y="1914544"/>
            <a:ext cx="2569633" cy="140585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1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1">
                  <a:lumMod val="20000"/>
                  <a:lumOff val="80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>
            <a:solidFill>
              <a:schemeClr val="accent5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Полногеномное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секвенирование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F972DB42-4867-4FCB-BB1B-D978593EFA54}"/>
              </a:ext>
            </a:extLst>
          </p:cNvPr>
          <p:cNvSpPr txBox="1"/>
          <p:nvPr/>
        </p:nvSpPr>
        <p:spPr>
          <a:xfrm>
            <a:off x="8842374" y="3225726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Старшие сибсы</a:t>
            </a:r>
          </a:p>
        </p:txBody>
      </p:sp>
      <p:cxnSp>
        <p:nvCxnSpPr>
          <p:cNvPr id="88" name="Соединитель: уступ 87">
            <a:extLst>
              <a:ext uri="{FF2B5EF4-FFF2-40B4-BE49-F238E27FC236}">
                <a16:creationId xmlns:a16="http://schemas.microsoft.com/office/drawing/2014/main" id="{468AC4EF-548A-4D8E-80E1-FB10F4B30528}"/>
              </a:ext>
            </a:extLst>
          </p:cNvPr>
          <p:cNvCxnSpPr>
            <a:cxnSpLocks/>
          </p:cNvCxnSpPr>
          <p:nvPr/>
        </p:nvCxnSpPr>
        <p:spPr>
          <a:xfrm rot="16200000" flipH="1">
            <a:off x="6047653" y="3638506"/>
            <a:ext cx="291430" cy="1648883"/>
          </a:xfrm>
          <a:prstGeom prst="bentConnector2">
            <a:avLst/>
          </a:prstGeom>
          <a:ln w="1905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Соединитель: уступ 90">
            <a:extLst>
              <a:ext uri="{FF2B5EF4-FFF2-40B4-BE49-F238E27FC236}">
                <a16:creationId xmlns:a16="http://schemas.microsoft.com/office/drawing/2014/main" id="{09ABC943-2095-48D3-B209-C141C8F33236}"/>
              </a:ext>
            </a:extLst>
          </p:cNvPr>
          <p:cNvCxnSpPr>
            <a:cxnSpLocks/>
          </p:cNvCxnSpPr>
          <p:nvPr/>
        </p:nvCxnSpPr>
        <p:spPr>
          <a:xfrm rot="16200000" flipH="1">
            <a:off x="3113953" y="2633513"/>
            <a:ext cx="291430" cy="1648883"/>
          </a:xfrm>
          <a:prstGeom prst="bentConnector2">
            <a:avLst/>
          </a:prstGeom>
          <a:ln w="1905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: скругленные углы 24">
            <a:extLst>
              <a:ext uri="{FF2B5EF4-FFF2-40B4-BE49-F238E27FC236}">
                <a16:creationId xmlns:a16="http://schemas.microsoft.com/office/drawing/2014/main" id="{13B32D02-118D-41D6-B1C4-5CA2CED6D7FB}"/>
              </a:ext>
            </a:extLst>
          </p:cNvPr>
          <p:cNvSpPr/>
          <p:nvPr/>
        </p:nvSpPr>
        <p:spPr>
          <a:xfrm>
            <a:off x="4084110" y="2911377"/>
            <a:ext cx="2569633" cy="140585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1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1">
                  <a:lumMod val="20000"/>
                  <a:lumOff val="80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>
            <a:solidFill>
              <a:schemeClr val="accent5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NGSData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/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данных*</a:t>
            </a:r>
          </a:p>
        </p:txBody>
      </p:sp>
      <p:sp>
        <p:nvSpPr>
          <p:cNvPr id="26" name="Прямоугольник: скругленные углы 25">
            <a:extLst>
              <a:ext uri="{FF2B5EF4-FFF2-40B4-BE49-F238E27FC236}">
                <a16:creationId xmlns:a16="http://schemas.microsoft.com/office/drawing/2014/main" id="{7037B6B3-1A17-49D6-865D-3A0EE92B18C1}"/>
              </a:ext>
            </a:extLst>
          </p:cNvPr>
          <p:cNvSpPr/>
          <p:nvPr/>
        </p:nvSpPr>
        <p:spPr>
          <a:xfrm>
            <a:off x="7017810" y="3870646"/>
            <a:ext cx="2569633" cy="140585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1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1">
                  <a:lumMod val="20000"/>
                  <a:lumOff val="80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>
            <a:solidFill>
              <a:schemeClr val="accent5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Секвенирование по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Сэнгеру</a:t>
            </a:r>
            <a:endParaRPr lang="ru-RU" sz="2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1" name="Соединитель: изогнутый 30">
            <a:extLst>
              <a:ext uri="{FF2B5EF4-FFF2-40B4-BE49-F238E27FC236}">
                <a16:creationId xmlns:a16="http://schemas.microsoft.com/office/drawing/2014/main" id="{79B58E51-BA30-4F2C-B42E-DAA25CB002CE}"/>
              </a:ext>
            </a:extLst>
          </p:cNvPr>
          <p:cNvCxnSpPr>
            <a:cxnSpLocks/>
          </p:cNvCxnSpPr>
          <p:nvPr/>
        </p:nvCxnSpPr>
        <p:spPr>
          <a:xfrm rot="10800000" flipV="1">
            <a:off x="2435226" y="1494002"/>
            <a:ext cx="639233" cy="272348"/>
          </a:xfrm>
          <a:prstGeom prst="curvedConnector2">
            <a:avLst/>
          </a:prstGeom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030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D6C43A-BDB9-422D-E66D-6E1EB1532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509" y="271655"/>
            <a:ext cx="10515600" cy="1325563"/>
          </a:xfrm>
        </p:spPr>
        <p:txBody>
          <a:bodyPr/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КЛИНИЧЕСКИЕ ПРОЯВЛЕНИЯ У ПОРАЖЕННЫХ ЧЛЕНОВ СЕМЬИ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E4E8DAD-FC12-A848-DE33-66CEEE56F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E28CF-EDBC-41DA-91D0-36361636FDC5}" type="slidenum">
              <a:rPr lang="ru-RU" smtClean="0"/>
              <a:t>4</a:t>
            </a:fld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6A8761-5DD4-415D-A8EE-906D8892F27E}"/>
              </a:ext>
            </a:extLst>
          </p:cNvPr>
          <p:cNvSpPr txBox="1"/>
          <p:nvPr/>
        </p:nvSpPr>
        <p:spPr>
          <a:xfrm>
            <a:off x="674159" y="2322549"/>
            <a:ext cx="459509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Брак родителей кровнородственный (троюродные брат и сестра)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 сибсов на момент осмотра (лет): 22, 30, 33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9" name="Группа 18">
            <a:extLst>
              <a:ext uri="{FF2B5EF4-FFF2-40B4-BE49-F238E27FC236}">
                <a16:creationId xmlns:a16="http://schemas.microsoft.com/office/drawing/2014/main" id="{19E26326-C914-48BC-8655-DDC5863E216C}"/>
              </a:ext>
            </a:extLst>
          </p:cNvPr>
          <p:cNvGrpSpPr/>
          <p:nvPr/>
        </p:nvGrpSpPr>
        <p:grpSpPr>
          <a:xfrm>
            <a:off x="5519888" y="1271070"/>
            <a:ext cx="6435046" cy="5085280"/>
            <a:chOff x="5604553" y="914401"/>
            <a:chExt cx="6560385" cy="5267842"/>
          </a:xfrm>
        </p:grpSpPr>
        <p:pic>
          <p:nvPicPr>
            <p:cNvPr id="18" name="Рисунок 17">
              <a:extLst>
                <a:ext uri="{FF2B5EF4-FFF2-40B4-BE49-F238E27FC236}">
                  <a16:creationId xmlns:a16="http://schemas.microsoft.com/office/drawing/2014/main" id="{30E4E0AA-8283-483D-8960-4FEE5107338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4327" t="3961" r="12756" b="7314"/>
            <a:stretch/>
          </p:blipFill>
          <p:spPr>
            <a:xfrm>
              <a:off x="5604553" y="914401"/>
              <a:ext cx="6560385" cy="5267842"/>
            </a:xfrm>
            <a:prstGeom prst="rect">
              <a:avLst/>
            </a:prstGeom>
          </p:spPr>
        </p:pic>
        <p:pic>
          <p:nvPicPr>
            <p:cNvPr id="15" name="Рисунок 14">
              <a:extLst>
                <a:ext uri="{FF2B5EF4-FFF2-40B4-BE49-F238E27FC236}">
                  <a16:creationId xmlns:a16="http://schemas.microsoft.com/office/drawing/2014/main" id="{E1B6D089-7DC2-40FB-BC83-C9008D0246B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72039" y="2039371"/>
              <a:ext cx="2536173" cy="29608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30373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D6C43A-BDB9-422D-E66D-6E1EB1532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067" y="0"/>
            <a:ext cx="10515600" cy="1325563"/>
          </a:xfrm>
        </p:spPr>
        <p:txBody>
          <a:bodyPr/>
          <a:lstStyle/>
          <a:p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РЕЗУЛЬТАТЫ</a:t>
            </a:r>
            <a:endParaRPr lang="ru-RU" sz="2400" dirty="0"/>
          </a:p>
        </p:txBody>
      </p:sp>
      <p:sp>
        <p:nvSpPr>
          <p:cNvPr id="14" name="Объект 2">
            <a:extLst>
              <a:ext uri="{FF2B5EF4-FFF2-40B4-BE49-F238E27FC236}">
                <a16:creationId xmlns:a16="http://schemas.microsoft.com/office/drawing/2014/main" id="{FBBBDADA-D76A-6D9B-F730-E015D3774C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6570133" cy="3398807"/>
          </a:xfrm>
        </p:spPr>
        <p:txBody>
          <a:bodyPr>
            <a:normAutofit/>
          </a:bodyPr>
          <a:lstStyle/>
          <a:p>
            <a:pPr marL="449263" lvl="1" indent="0" algn="just">
              <a:buNone/>
            </a:pPr>
            <a:endParaRPr lang="ru-RU" sz="28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49263" lvl="1" indent="0" algn="just">
              <a:buNone/>
            </a:pPr>
            <a:endParaRPr lang="ru-RU" sz="28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BB069B6-8721-CFE9-F939-8B8221C8F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E28CF-EDBC-41DA-91D0-36361636FDC5}" type="slidenum">
              <a:rPr lang="ru-RU" smtClean="0"/>
              <a:t>5</a:t>
            </a:fld>
            <a:endParaRPr lang="ru-RU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23161943-4BE0-42F8-9A27-803DAD2A1FB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0626" t="7408" r="34815" b="11481"/>
          <a:stretch/>
        </p:blipFill>
        <p:spPr>
          <a:xfrm>
            <a:off x="491067" y="892439"/>
            <a:ext cx="3911601" cy="5562600"/>
          </a:xfrm>
          <a:prstGeom prst="rect">
            <a:avLst/>
          </a:prstGeom>
          <a:ln w="12700">
            <a:solidFill>
              <a:schemeClr val="accent6">
                <a:lumMod val="75000"/>
              </a:schemeClr>
            </a:solidFill>
          </a:ln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E16B39C7-AEBC-4200-8C04-5CA165B5C091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806" t="3338" r="2430" b="15716"/>
          <a:stretch/>
        </p:blipFill>
        <p:spPr>
          <a:xfrm>
            <a:off x="4610373" y="3429000"/>
            <a:ext cx="7581627" cy="2941385"/>
          </a:xfrm>
          <a:prstGeom prst="rect">
            <a:avLst/>
          </a:prstGeom>
        </p:spPr>
      </p:pic>
      <p:sp>
        <p:nvSpPr>
          <p:cNvPr id="9" name="Объект 2">
            <a:extLst>
              <a:ext uri="{FF2B5EF4-FFF2-40B4-BE49-F238E27FC236}">
                <a16:creationId xmlns:a16="http://schemas.microsoft.com/office/drawing/2014/main" id="{4E31CFAB-1F9C-40BD-A5B8-873CADFC0DC3}"/>
              </a:ext>
            </a:extLst>
          </p:cNvPr>
          <p:cNvSpPr txBox="1">
            <a:spLocks/>
          </p:cNvSpPr>
          <p:nvPr/>
        </p:nvSpPr>
        <p:spPr>
          <a:xfrm>
            <a:off x="838200" y="1729596"/>
            <a:ext cx="6570133" cy="33988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Montserrat Bold" panose="00000800000000000000" pitchFamily="2" charset="-52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Montserrat Bold" panose="00000800000000000000" pitchFamily="2" charset="-52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Montserrat Bold" panose="00000800000000000000" pitchFamily="2" charset="-52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ontserrat Bold" panose="00000800000000000000" pitchFamily="2" charset="-52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ontserrat Bold" panose="00000800000000000000" pitchFamily="2" charset="-52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9263" lvl="1" indent="0" algn="just">
              <a:buFont typeface="Arial" panose="020B0604020202020204" pitchFamily="34" charset="0"/>
              <a:buNone/>
            </a:pPr>
            <a:endParaRPr lang="ru-RU" sz="2800" b="1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49263" lvl="1" indent="0" algn="just">
              <a:buFont typeface="Arial" panose="020B0604020202020204" pitchFamily="34" charset="0"/>
              <a:buNone/>
            </a:pPr>
            <a:endParaRPr lang="ru-RU" sz="28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77036C2-E351-4FB0-B7F5-913543B04873}"/>
              </a:ext>
            </a:extLst>
          </p:cNvPr>
          <p:cNvSpPr txBox="1"/>
          <p:nvPr/>
        </p:nvSpPr>
        <p:spPr>
          <a:xfrm>
            <a:off x="5033705" y="892568"/>
            <a:ext cx="618066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Полногеномное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секвенирование младшего сибса и родителей:</a:t>
            </a:r>
          </a:p>
          <a:p>
            <a:pPr lvl="1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 ранее не описанный вариант нуклеотидной последовательности в экзоне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гена 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BBS9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приводящий к сдвигу рамки считывания и появлению преждевременного терминирующего кодона.</a:t>
            </a:r>
          </a:p>
          <a:p>
            <a:pPr lvl="1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Секвенирование по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Сэнгеру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старших сибсов:</a:t>
            </a:r>
          </a:p>
          <a:p>
            <a:pPr lvl="1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Валидация варианта в гомозиготном состоянии у двух старших сибсов с идентичным фенотипом.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777407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5542</TotalTime>
  <Words>307</Words>
  <Application>Microsoft Office PowerPoint</Application>
  <PresentationFormat>Широкоэкранный</PresentationFormat>
  <Paragraphs>40</Paragraphs>
  <Slides>5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4" baseType="lpstr">
      <vt:lpstr>ＭＳ 明朝</vt:lpstr>
      <vt:lpstr>Arial</vt:lpstr>
      <vt:lpstr>Calibri</vt:lpstr>
      <vt:lpstr>Cambria</vt:lpstr>
      <vt:lpstr>Montserrat Bold</vt:lpstr>
      <vt:lpstr>Roboto</vt:lpstr>
      <vt:lpstr>Times New Roman</vt:lpstr>
      <vt:lpstr>Wingdings</vt:lpstr>
      <vt:lpstr>1_Тема Office</vt:lpstr>
      <vt:lpstr>Идентификация нового патогенного варианта в гене BBS9 у трех членов одной семьи с синдромом Барде-Бидля</vt:lpstr>
      <vt:lpstr>ЦЕЛЬ</vt:lpstr>
      <vt:lpstr>МЕТОДЫ</vt:lpstr>
      <vt:lpstr>КЛИНИЧЕСКИЕ ПРОЯВЛЕНИЯ У ПОРАЖЕННЫХ ЧЛЕНОВ СЕМЬИ</vt:lpstr>
      <vt:lpstr>РЕЗУЛЬТАТЫ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Идентификация нового патогенного варианта в гене BBS9 у трех членов одной семьи с синдромом Барде-Бидля</dc:title>
  <dc:creator>Александра Николаева</dc:creator>
  <cp:lastModifiedBy>Alexandra Nikolaeva</cp:lastModifiedBy>
  <cp:revision>73</cp:revision>
  <dcterms:created xsi:type="dcterms:W3CDTF">2025-04-09T15:16:07Z</dcterms:created>
  <dcterms:modified xsi:type="dcterms:W3CDTF">2025-04-24T19:57:24Z</dcterms:modified>
</cp:coreProperties>
</file>